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7" r:id="rId10"/>
    <p:sldId id="265" r:id="rId11"/>
    <p:sldId id="266" r:id="rId12"/>
  </p:sldIdLst>
  <p:sldSz cx="18288000" cy="10287000"/>
  <p:notesSz cx="6858000" cy="9144000"/>
  <p:embeddedFontLst>
    <p:embeddedFont>
      <p:font typeface="Dotum" panose="020B0600000101010101" pitchFamily="34" charset="-127"/>
      <p:regular r:id="rId14"/>
    </p:embeddedFon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Clear Sans Regular Bold" panose="020B0603030202020304" pitchFamily="34" charset="0"/>
      <p:regular r:id="rId19"/>
    </p:embeddedFont>
    <p:embeddedFont>
      <p:font typeface="Graphik Regular" panose="020B0503030202060203" pitchFamily="34" charset="77"/>
      <p:regular r:id="rId20"/>
      <p:bold r:id="rId21"/>
      <p:italic r:id="rId22"/>
      <p:boldItalic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100FF"/>
    <a:srgbClr val="883C84"/>
    <a:srgbClr val="461B49"/>
    <a:srgbClr val="963488"/>
    <a:srgbClr val="2831A2"/>
    <a:srgbClr val="2086AA"/>
    <a:srgbClr val="1994B1"/>
    <a:srgbClr val="00B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975" autoAdjust="0"/>
    <p:restoredTop sz="90943" autoAdjust="0"/>
  </p:normalViewPr>
  <p:slideViewPr>
    <p:cSldViewPr>
      <p:cViewPr varScale="1">
        <p:scale>
          <a:sx n="62" d="100"/>
          <a:sy n="62" d="100"/>
        </p:scale>
        <p:origin x="264" y="4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09.07.2024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09.07.2024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</a:t>
            </a:fld>
            <a:endParaRPr lang="cs-CZ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09.07.2024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10</a:t>
            </a:fld>
            <a:endParaRPr lang="cs-CZ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10.07.2024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11</a:t>
            </a:fld>
            <a:endParaRPr lang="cs-CZ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09.07.2024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2</a:t>
            </a:fld>
            <a:endParaRPr lang="cs-CZ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09.07.2024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3</a:t>
            </a:fld>
            <a:endParaRPr lang="cs-CZ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09.07.2024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4</a:t>
            </a:fld>
            <a:endParaRPr lang="cs-CZ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09.07.2024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5</a:t>
            </a:fld>
            <a:endParaRPr lang="cs-CZ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09.07.2024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6</a:t>
            </a:fld>
            <a:endParaRPr lang="cs-CZ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09.07.2024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7</a:t>
            </a:fld>
            <a:endParaRPr lang="cs-CZ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09.07.2024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8</a:t>
            </a:fld>
            <a:endParaRPr lang="cs-CZ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09.07.2024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847306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7/9/24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7/9/24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7/9/24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21.jpeg"/><Relationship Id="rId4" Type="http://schemas.openxmlformats.org/officeDocument/2006/relationships/image" Target="../media/image18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2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2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5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6.svg"/><Relationship Id="rId9" Type="http://schemas.openxmlformats.org/officeDocument/2006/relationships/image" Target="../media/image1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18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6394731" y="0"/>
            <a:ext cx="1893269" cy="10287000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3" name="Group 3"/>
          <p:cNvGrpSpPr/>
          <p:nvPr/>
        </p:nvGrpSpPr>
        <p:grpSpPr>
          <a:xfrm>
            <a:off x="6545735" y="406153"/>
            <a:ext cx="10042534" cy="9474693"/>
            <a:chOff x="0" y="0"/>
            <a:chExt cx="13390046" cy="12632924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0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0"/>
              <a:ext cx="3005065" cy="2794710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3279405"/>
              <a:ext cx="3005065" cy="2794710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6558809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20" name="Group 20"/>
          <p:cNvGrpSpPr/>
          <p:nvPr/>
        </p:nvGrpSpPr>
        <p:grpSpPr>
          <a:xfrm>
            <a:off x="1104900" y="824285"/>
            <a:ext cx="8750843" cy="8318192"/>
            <a:chOff x="0" y="0"/>
            <a:chExt cx="11667791" cy="11090922"/>
          </a:xfrm>
        </p:grpSpPr>
        <p:grpSp>
          <p:nvGrpSpPr>
            <p:cNvPr id="21" name="Group 21"/>
            <p:cNvGrpSpPr>
              <a:grpSpLocks noChangeAspect="1"/>
            </p:cNvGrpSpPr>
            <p:nvPr/>
          </p:nvGrpSpPr>
          <p:grpSpPr>
            <a:xfrm>
              <a:off x="1931835" y="1354967"/>
              <a:ext cx="9735956" cy="9735956"/>
              <a:chOff x="0" y="0"/>
              <a:chExt cx="6350000" cy="63500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96140" y="376277"/>
              <a:ext cx="9735956" cy="9756713"/>
            </a:xfrm>
            <a:prstGeom prst="rect">
              <a:avLst/>
            </a:prstGeom>
          </p:spPr>
        </p:pic>
      </p:grpSp>
      <p:sp>
        <p:nvSpPr>
          <p:cNvPr id="24" name="TextBox 24"/>
          <p:cNvSpPr txBox="1"/>
          <p:nvPr/>
        </p:nvSpPr>
        <p:spPr>
          <a:xfrm>
            <a:off x="2067008" y="3305349"/>
            <a:ext cx="6010192" cy="28469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059"/>
              </a:lnSpc>
            </a:pPr>
            <a:r>
              <a:rPr lang="en-US" sz="10533" spc="-105" dirty="0">
                <a:solidFill>
                  <a:srgbClr val="FFFFFF"/>
                </a:solidFill>
                <a:latin typeface="Graphik Regular" panose="020B0503030202060203" pitchFamily="34" charset="0"/>
              </a:rPr>
              <a:t>Data</a:t>
            </a:r>
          </a:p>
          <a:p>
            <a:pPr algn="ctr">
              <a:lnSpc>
                <a:spcPts val="11059"/>
              </a:lnSpc>
            </a:pPr>
            <a:r>
              <a:rPr lang="en-US" sz="10533" spc="-105" dirty="0">
                <a:solidFill>
                  <a:srgbClr val="FFFFFF"/>
                </a:solidFill>
                <a:latin typeface="Graphik Regular" panose="020B0503030202060203" pitchFamily="34" charset="0"/>
              </a:rPr>
              <a:t>Analytics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5003701"/>
            <a:ext cx="942466" cy="27959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2227332"/>
            <a:ext cx="942466" cy="27959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7780070"/>
            <a:ext cx="942466" cy="27959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 l="4069" t="1617" r="4069" b="1617"/>
          <a:stretch>
            <a:fillRect/>
          </a:stretch>
        </p:blipFill>
        <p:spPr>
          <a:xfrm>
            <a:off x="5438298" y="1161805"/>
            <a:ext cx="5036754" cy="796339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457200" y="4539600"/>
            <a:ext cx="4703553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Summary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327032" y="9481425"/>
            <a:ext cx="9711338" cy="2017079"/>
            <a:chOff x="0" y="0"/>
            <a:chExt cx="12948451" cy="2689439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327032" y="-1179605"/>
            <a:ext cx="9711338" cy="2017079"/>
            <a:chOff x="0" y="0"/>
            <a:chExt cx="12948451" cy="2689439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20" name="Group 11">
            <a:extLst>
              <a:ext uri="{FF2B5EF4-FFF2-40B4-BE49-F238E27FC236}">
                <a16:creationId xmlns:a16="http://schemas.microsoft.com/office/drawing/2014/main" id="{C00ABEC5-EF3F-4E3E-827E-EB1F2EF17C0D}"/>
              </a:ext>
            </a:extLst>
          </p:cNvPr>
          <p:cNvGrpSpPr/>
          <p:nvPr/>
        </p:nvGrpSpPr>
        <p:grpSpPr>
          <a:xfrm>
            <a:off x="11581833" y="1580430"/>
            <a:ext cx="5677467" cy="867617"/>
            <a:chOff x="0" y="-47625"/>
            <a:chExt cx="7569956" cy="1156823"/>
          </a:xfrm>
        </p:grpSpPr>
        <p:sp>
          <p:nvSpPr>
            <p:cNvPr id="21" name="TextBox 12">
              <a:extLst>
                <a:ext uri="{FF2B5EF4-FFF2-40B4-BE49-F238E27FC236}">
                  <a16:creationId xmlns:a16="http://schemas.microsoft.com/office/drawing/2014/main" id="{19A1BE45-8301-44C6-A0D0-F8FDA800622F}"/>
                </a:ext>
              </a:extLst>
            </p:cNvPr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2" name="TextBox 13">
              <a:extLst>
                <a:ext uri="{FF2B5EF4-FFF2-40B4-BE49-F238E27FC236}">
                  <a16:creationId xmlns:a16="http://schemas.microsoft.com/office/drawing/2014/main" id="{3DAE5247-0244-4123-A713-8D8809E80C70}"/>
                </a:ext>
              </a:extLst>
            </p:cNvPr>
            <p:cNvSpPr txBox="1"/>
            <p:nvPr/>
          </p:nvSpPr>
          <p:spPr>
            <a:xfrm>
              <a:off x="0" y="-47625"/>
              <a:ext cx="7569956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84B5B931-B48E-514C-A99F-7833B7C30D9B}"/>
              </a:ext>
            </a:extLst>
          </p:cNvPr>
          <p:cNvSpPr txBox="1"/>
          <p:nvPr/>
        </p:nvSpPr>
        <p:spPr>
          <a:xfrm>
            <a:off x="11467816" y="1135679"/>
            <a:ext cx="5905500" cy="77867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Dotum" panose="020B0600000101010101" pitchFamily="34" charset="-127"/>
                <a:ea typeface="Dotum" panose="020B0600000101010101" pitchFamily="34" charset="-127"/>
              </a:rPr>
              <a:t>ANALYSIS</a:t>
            </a:r>
          </a:p>
          <a:p>
            <a:endParaRPr lang="en-US" sz="2000" dirty="0">
              <a:latin typeface="Dotum" panose="020B0600000101010101" pitchFamily="34" charset="-127"/>
              <a:ea typeface="Dotum" panose="020B0600000101010101" pitchFamily="34" charset="-127"/>
            </a:endParaRPr>
          </a:p>
          <a:p>
            <a:r>
              <a:rPr lang="en-US" sz="2000" b="1" dirty="0">
                <a:latin typeface="Dotum" panose="020B0600000101010101" pitchFamily="34" charset="-127"/>
                <a:ea typeface="Dotum" panose="020B0600000101010101" pitchFamily="34" charset="-127"/>
              </a:rPr>
              <a:t>Animals</a:t>
            </a:r>
            <a:r>
              <a:rPr lang="en-US" sz="2000" dirty="0">
                <a:latin typeface="Dotum" panose="020B0600000101010101" pitchFamily="34" charset="-127"/>
                <a:ea typeface="Dotum" panose="020B0600000101010101" pitchFamily="34" charset="-127"/>
              </a:rPr>
              <a:t> and </a:t>
            </a:r>
            <a:r>
              <a:rPr lang="en-US" sz="2000" b="1" dirty="0">
                <a:latin typeface="Dotum" panose="020B0600000101010101" pitchFamily="34" charset="-127"/>
                <a:ea typeface="Dotum" panose="020B0600000101010101" pitchFamily="34" charset="-127"/>
              </a:rPr>
              <a:t>Science</a:t>
            </a:r>
            <a:r>
              <a:rPr lang="en-US" sz="2000" dirty="0">
                <a:latin typeface="Dotum" panose="020B0600000101010101" pitchFamily="34" charset="-127"/>
                <a:ea typeface="Dotum" panose="020B0600000101010101" pitchFamily="34" charset="-127"/>
              </a:rPr>
              <a:t> are highly sought-after categories of content, indicating a strong preference for "real-life" and factual information among people.</a:t>
            </a:r>
          </a:p>
          <a:p>
            <a:endParaRPr lang="en-US" sz="2000" dirty="0">
              <a:latin typeface="Dotum" panose="020B0600000101010101" pitchFamily="34" charset="-127"/>
              <a:ea typeface="Dotum" panose="020B0600000101010101" pitchFamily="34" charset="-127"/>
            </a:endParaRPr>
          </a:p>
          <a:p>
            <a:r>
              <a:rPr lang="en-US" sz="2000" dirty="0">
                <a:latin typeface="Dotum" panose="020B0600000101010101" pitchFamily="34" charset="-127"/>
                <a:ea typeface="Dotum" panose="020B0600000101010101" pitchFamily="34" charset="-127"/>
              </a:rPr>
              <a:t>INSIGHT </a:t>
            </a:r>
          </a:p>
          <a:p>
            <a:endParaRPr lang="en-US" sz="2000" dirty="0">
              <a:latin typeface="Dotum" panose="020B0600000101010101" pitchFamily="34" charset="-127"/>
              <a:ea typeface="Dotum" panose="020B0600000101010101" pitchFamily="34" charset="-127"/>
            </a:endParaRPr>
          </a:p>
          <a:p>
            <a:r>
              <a:rPr lang="en-US" sz="2000" b="1" dirty="0">
                <a:latin typeface="Dotum" panose="020B0600000101010101" pitchFamily="34" charset="-127"/>
                <a:ea typeface="Dotum" panose="020B0600000101010101" pitchFamily="34" charset="-127"/>
              </a:rPr>
              <a:t>Food</a:t>
            </a:r>
            <a:r>
              <a:rPr lang="en-US" sz="2000" dirty="0">
                <a:latin typeface="Dotum" panose="020B0600000101010101" pitchFamily="34" charset="-127"/>
                <a:ea typeface="Dotum" panose="020B0600000101010101" pitchFamily="34" charset="-127"/>
              </a:rPr>
              <a:t> is a popular topic, with the top 5 categories focusing on promoting a healthy lifestyle. This can provide insight to the audience within your user base. Utilize this valuable insight to develop a strategic campaign and </a:t>
            </a:r>
            <a:r>
              <a:rPr lang="en-US" sz="2000" b="1" dirty="0">
                <a:latin typeface="Dotum" panose="020B0600000101010101" pitchFamily="34" charset="-127"/>
                <a:ea typeface="Dotum" panose="020B0600000101010101" pitchFamily="34" charset="-127"/>
              </a:rPr>
              <a:t>collaborate</a:t>
            </a:r>
            <a:r>
              <a:rPr lang="en-US" sz="2000" dirty="0">
                <a:latin typeface="Dotum" panose="020B0600000101010101" pitchFamily="34" charset="-127"/>
                <a:ea typeface="Dotum" panose="020B0600000101010101" pitchFamily="34" charset="-127"/>
              </a:rPr>
              <a:t> with reputable </a:t>
            </a:r>
            <a:r>
              <a:rPr lang="en-US" sz="2000" b="1" dirty="0">
                <a:latin typeface="Dotum" panose="020B0600000101010101" pitchFamily="34" charset="-127"/>
                <a:ea typeface="Dotum" panose="020B0600000101010101" pitchFamily="34" charset="-127"/>
              </a:rPr>
              <a:t>healthy eating brands </a:t>
            </a:r>
            <a:r>
              <a:rPr lang="en-US" sz="2000" dirty="0">
                <a:latin typeface="Dotum" panose="020B0600000101010101" pitchFamily="34" charset="-127"/>
                <a:ea typeface="Dotum" panose="020B0600000101010101" pitchFamily="34" charset="-127"/>
              </a:rPr>
              <a:t>to enhance user engagement.</a:t>
            </a:r>
          </a:p>
          <a:p>
            <a:endParaRPr lang="en-US" sz="2000" dirty="0">
              <a:latin typeface="Dotum" panose="020B0600000101010101" pitchFamily="34" charset="-127"/>
              <a:ea typeface="Dotum" panose="020B0600000101010101" pitchFamily="34" charset="-127"/>
            </a:endParaRPr>
          </a:p>
          <a:p>
            <a:r>
              <a:rPr lang="en-US" sz="2000" dirty="0">
                <a:latin typeface="Dotum" panose="020B0600000101010101" pitchFamily="34" charset="-127"/>
                <a:ea typeface="Dotum" panose="020B0600000101010101" pitchFamily="34" charset="-127"/>
              </a:rPr>
              <a:t>NEXT STEPS</a:t>
            </a:r>
          </a:p>
          <a:p>
            <a:endParaRPr lang="en-US" sz="2000" dirty="0">
              <a:latin typeface="Dotum" panose="020B0600000101010101" pitchFamily="34" charset="-127"/>
              <a:ea typeface="Dotum" panose="020B0600000101010101" pitchFamily="34" charset="-127"/>
            </a:endParaRPr>
          </a:p>
          <a:p>
            <a:r>
              <a:rPr lang="en-US" sz="2000" dirty="0">
                <a:latin typeface="Dotum" panose="020B0600000101010101" pitchFamily="34" charset="-127"/>
                <a:ea typeface="Dotum" panose="020B0600000101010101" pitchFamily="34" charset="-127"/>
              </a:rPr>
              <a:t>This analysis provides valuable insights, and it is now crucial to transition from </a:t>
            </a:r>
            <a:r>
              <a:rPr lang="en-US" sz="2000" b="1" dirty="0">
                <a:latin typeface="Dotum" panose="020B0600000101010101" pitchFamily="34" charset="-127"/>
                <a:ea typeface="Dotum" panose="020B0600000101010101" pitchFamily="34" charset="-127"/>
              </a:rPr>
              <a:t>ad-hoc</a:t>
            </a:r>
            <a:r>
              <a:rPr lang="en-US" sz="2000" dirty="0">
                <a:latin typeface="Dotum" panose="020B0600000101010101" pitchFamily="34" charset="-127"/>
                <a:ea typeface="Dotum" panose="020B0600000101010101" pitchFamily="34" charset="-127"/>
              </a:rPr>
              <a:t> to </a:t>
            </a:r>
            <a:r>
              <a:rPr lang="en-US" sz="2000" b="1" dirty="0">
                <a:latin typeface="Dotum" panose="020B0600000101010101" pitchFamily="34" charset="-127"/>
                <a:ea typeface="Dotum" panose="020B0600000101010101" pitchFamily="34" charset="-127"/>
              </a:rPr>
              <a:t>large-scale production </a:t>
            </a:r>
            <a:r>
              <a:rPr lang="en-US" sz="2000" dirty="0">
                <a:latin typeface="Dotum" panose="020B0600000101010101" pitchFamily="34" charset="-127"/>
                <a:ea typeface="Dotum" panose="020B0600000101010101" pitchFamily="34" charset="-127"/>
              </a:rPr>
              <a:t>in order to gain real-time understanding of your business. We can demonstrate the process for you.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21913" y="5552246"/>
            <a:ext cx="5385738" cy="412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 spc="-26" dirty="0">
                <a:solidFill>
                  <a:srgbClr val="FFFFFF"/>
                </a:solidFill>
                <a:latin typeface="Graphik Regular" panose="020B0503030202060203" pitchFamily="34" charset="0"/>
              </a:rPr>
              <a:t>ANY QUESTIONS?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728428" y="3599225"/>
            <a:ext cx="3546595" cy="3371248"/>
            <a:chOff x="0" y="0"/>
            <a:chExt cx="4728794" cy="4494997"/>
          </a:xfrm>
        </p:grpSpPr>
        <p:grpSp>
          <p:nvGrpSpPr>
            <p:cNvPr id="4" name="Group 4"/>
            <p:cNvGrpSpPr>
              <a:grpSpLocks noChangeAspect="1"/>
            </p:cNvGrpSpPr>
            <p:nvPr/>
          </p:nvGrpSpPr>
          <p:grpSpPr>
            <a:xfrm>
              <a:off x="782946" y="549149"/>
              <a:ext cx="3945848" cy="3945848"/>
              <a:chOff x="0" y="0"/>
              <a:chExt cx="6350000" cy="63500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chemeClr val="bg1"/>
              </a:solidFill>
            </p:spPr>
          </p:sp>
        </p:grpSp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160550" y="152500"/>
              <a:ext cx="3945848" cy="3954260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4669076" y="4178375"/>
            <a:ext cx="57298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Thank you!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517113" y="-1140306"/>
            <a:ext cx="17253775" cy="2017079"/>
            <a:chOff x="0" y="0"/>
            <a:chExt cx="23005033" cy="2689439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517113" y="9394369"/>
            <a:ext cx="17253775" cy="2017079"/>
            <a:chOff x="0" y="0"/>
            <a:chExt cx="23005033" cy="2689439"/>
          </a:xfrm>
        </p:grpSpPr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921591" y="3731438"/>
            <a:ext cx="10489609" cy="3316702"/>
            <a:chOff x="0" y="594849"/>
            <a:chExt cx="13986146" cy="4422269"/>
          </a:xfrm>
        </p:grpSpPr>
        <p:sp>
          <p:nvSpPr>
            <p:cNvPr id="3" name="TextBox 3"/>
            <p:cNvSpPr txBox="1"/>
            <p:nvPr/>
          </p:nvSpPr>
          <p:spPr>
            <a:xfrm>
              <a:off x="0" y="594849"/>
              <a:ext cx="13986146" cy="142047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6000" spc="-80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Today’s Agenda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298167"/>
              <a:ext cx="11564591" cy="27189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Project recap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Problem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The Analytics team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Process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Insights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Summary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307242" y="-1685151"/>
            <a:ext cx="3545508" cy="3370302"/>
            <a:chOff x="0" y="0"/>
            <a:chExt cx="4727344" cy="4493736"/>
          </a:xfrm>
        </p:grpSpPr>
        <p:grpSp>
          <p:nvGrpSpPr>
            <p:cNvPr id="6" name="Group 6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9" name="Group 9"/>
          <p:cNvGrpSpPr/>
          <p:nvPr/>
        </p:nvGrpSpPr>
        <p:grpSpPr>
          <a:xfrm>
            <a:off x="13610070" y="3458349"/>
            <a:ext cx="3545508" cy="3370302"/>
            <a:chOff x="0" y="0"/>
            <a:chExt cx="4727344" cy="4493736"/>
          </a:xfrm>
        </p:grpSpPr>
        <p:grpSp>
          <p:nvGrpSpPr>
            <p:cNvPr id="10" name="Group 10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1912898" y="8601849"/>
            <a:ext cx="3545508" cy="3370302"/>
            <a:chOff x="0" y="0"/>
            <a:chExt cx="4727344" cy="4493736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-927557" y="406153"/>
            <a:ext cx="2253799" cy="9474693"/>
            <a:chOff x="0" y="0"/>
            <a:chExt cx="3005065" cy="12632924"/>
          </a:xfrm>
        </p:grpSpPr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17113" y="584601"/>
            <a:ext cx="17253775" cy="9117799"/>
            <a:chOff x="0" y="0"/>
            <a:chExt cx="23005033" cy="12157065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3155875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6311751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9467626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3155875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6311751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9467626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3155875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6311751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9467626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3155875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6311751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9467626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3155875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6311751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9467626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3155875"/>
              <a:ext cx="2891870" cy="2689439"/>
            </a:xfrm>
            <a:prstGeom prst="rect">
              <a:avLst/>
            </a:prstGeom>
          </p:spPr>
        </p:pic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6311751"/>
              <a:ext cx="2891870" cy="2689439"/>
            </a:xfrm>
            <a:prstGeom prst="rect">
              <a:avLst/>
            </a:prstGeom>
          </p:spPr>
        </p:pic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9467626"/>
              <a:ext cx="2891870" cy="2689439"/>
            </a:xfrm>
            <a:prstGeom prst="rect">
              <a:avLst/>
            </a:prstGeom>
          </p:spPr>
        </p:pic>
        <p:pic>
          <p:nvPicPr>
            <p:cNvPr id="27" name="Picture 2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155875"/>
              <a:ext cx="2891870" cy="2689439"/>
            </a:xfrm>
            <a:prstGeom prst="rect">
              <a:avLst/>
            </a:prstGeom>
          </p:spPr>
        </p:pic>
        <p:pic>
          <p:nvPicPr>
            <p:cNvPr id="29" name="Picture 2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311751"/>
              <a:ext cx="2891870" cy="2689439"/>
            </a:xfrm>
            <a:prstGeom prst="rect">
              <a:avLst/>
            </a:prstGeom>
          </p:spPr>
        </p:pic>
        <p:pic>
          <p:nvPicPr>
            <p:cNvPr id="30" name="Picture 3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467626"/>
              <a:ext cx="2891870" cy="2689439"/>
            </a:xfrm>
            <a:prstGeom prst="rect">
              <a:avLst/>
            </a:prstGeom>
          </p:spPr>
        </p:pic>
      </p:grpSp>
      <p:sp>
        <p:nvSpPr>
          <p:cNvPr id="31" name="AutoShape 31"/>
          <p:cNvSpPr/>
          <p:nvPr/>
        </p:nvSpPr>
        <p:spPr>
          <a:xfrm>
            <a:off x="4946896" y="2005584"/>
            <a:ext cx="11342283" cy="6275832"/>
          </a:xfrm>
          <a:prstGeom prst="rect">
            <a:avLst/>
          </a:prstGeom>
          <a:solidFill>
            <a:schemeClr val="bg1"/>
          </a:solidFill>
        </p:spPr>
        <p:txBody>
          <a:bodyPr/>
          <a:lstStyle/>
          <a:p>
            <a:r>
              <a:rPr lang="en-US" dirty="0" err="1"/>
              <a:t>asddfgvfm</a:t>
            </a:r>
            <a:endParaRPr lang="en-US" dirty="0"/>
          </a:p>
        </p:txBody>
      </p:sp>
      <p:pic>
        <p:nvPicPr>
          <p:cNvPr id="32" name="Picture 3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b="321"/>
          <a:stretch>
            <a:fillRect/>
          </a:stretch>
        </p:blipFill>
        <p:spPr>
          <a:xfrm rot="10799999">
            <a:off x="1983048" y="1909668"/>
            <a:ext cx="6453903" cy="6467663"/>
          </a:xfrm>
          <a:prstGeom prst="rect">
            <a:avLst/>
          </a:prstGeom>
        </p:spPr>
      </p:pic>
      <p:sp>
        <p:nvSpPr>
          <p:cNvPr id="33" name="TextBox 33"/>
          <p:cNvSpPr txBox="1"/>
          <p:nvPr/>
        </p:nvSpPr>
        <p:spPr>
          <a:xfrm>
            <a:off x="2969013" y="3935700"/>
            <a:ext cx="4481973" cy="2462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Project Recap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92FA5CF-9FF0-9149-8387-420D82DF1BD0}"/>
              </a:ext>
            </a:extLst>
          </p:cNvPr>
          <p:cNvSpPr txBox="1"/>
          <p:nvPr/>
        </p:nvSpPr>
        <p:spPr>
          <a:xfrm>
            <a:off x="8734194" y="2735697"/>
            <a:ext cx="6819791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0" i="0" u="none" strike="noStrike" dirty="0">
                <a:solidFill>
                  <a:srgbClr val="000000"/>
                </a:solidFill>
                <a:effectLst/>
                <a:latin typeface="Dotum" panose="020B0600000101010101" pitchFamily="34" charset="-127"/>
                <a:ea typeface="Dotum" panose="020B0600000101010101" pitchFamily="34" charset="-127"/>
                <a:cs typeface="Calibri" panose="020F0502020204030204" pitchFamily="34" charset="0"/>
              </a:rPr>
              <a:t>Social Buzz is a rapidly expanding technology unicorn that must swiftly adapt to its global scale.</a:t>
            </a:r>
          </a:p>
          <a:p>
            <a:r>
              <a:rPr lang="en-IN" sz="2400" b="0" i="0" u="none" strike="noStrike" dirty="0">
                <a:solidFill>
                  <a:srgbClr val="000000"/>
                </a:solidFill>
                <a:effectLst/>
                <a:latin typeface="Dotum" panose="020B0600000101010101" pitchFamily="34" charset="-127"/>
                <a:ea typeface="Dotum" panose="020B0600000101010101" pitchFamily="34" charset="-127"/>
                <a:cs typeface="Calibri" panose="020F0502020204030204" pitchFamily="34" charset="0"/>
              </a:rPr>
              <a:t>Accenture has initiated a 3-month Proof of Concept (POC) that </a:t>
            </a:r>
            <a:r>
              <a:rPr lang="en-IN" sz="2400" b="0" i="0" u="none" strike="noStrike" dirty="0" err="1">
                <a:solidFill>
                  <a:srgbClr val="000000"/>
                </a:solidFill>
                <a:effectLst/>
                <a:latin typeface="Dotum" panose="020B0600000101010101" pitchFamily="34" charset="-127"/>
                <a:ea typeface="Dotum" panose="020B0600000101010101" pitchFamily="34" charset="-127"/>
                <a:cs typeface="Calibri" panose="020F0502020204030204" pitchFamily="34" charset="0"/>
              </a:rPr>
              <a:t>centers</a:t>
            </a:r>
            <a:r>
              <a:rPr lang="en-IN" sz="2400" b="0" i="0" u="none" strike="noStrike" dirty="0">
                <a:solidFill>
                  <a:srgbClr val="000000"/>
                </a:solidFill>
                <a:effectLst/>
                <a:latin typeface="Dotum" panose="020B0600000101010101" pitchFamily="34" charset="-127"/>
                <a:ea typeface="Dotum" panose="020B0600000101010101" pitchFamily="34" charset="-127"/>
                <a:cs typeface="Calibri" panose="020F0502020204030204" pitchFamily="34" charset="0"/>
              </a:rPr>
              <a:t> around these specific tasks:</a:t>
            </a:r>
          </a:p>
          <a:p>
            <a:endParaRPr lang="en-IN" sz="2400" b="0" i="0" u="none" strike="noStrike" dirty="0">
              <a:solidFill>
                <a:srgbClr val="000000"/>
              </a:solidFill>
              <a:effectLst/>
              <a:latin typeface="Dotum" panose="020B0600000101010101" pitchFamily="34" charset="-127"/>
              <a:ea typeface="Dotum" panose="020B0600000101010101" pitchFamily="34" charset="-127"/>
              <a:cs typeface="Calibri" panose="020F0502020204030204" pitchFamily="34" charset="0"/>
            </a:endParaRPr>
          </a:p>
          <a:p>
            <a:r>
              <a:rPr lang="en-IN" sz="2400" b="0" i="0" u="none" strike="noStrike" dirty="0">
                <a:solidFill>
                  <a:srgbClr val="000000"/>
                </a:solidFill>
                <a:effectLst/>
                <a:latin typeface="Dotum" panose="020B0600000101010101" pitchFamily="34" charset="-127"/>
                <a:ea typeface="Dotum" panose="020B0600000101010101" pitchFamily="34" charset="-127"/>
                <a:cs typeface="Calibri" panose="020F0502020204030204" pitchFamily="34" charset="0"/>
              </a:rPr>
              <a:t>• A thorough examination of Social Buzz's big data practice.</a:t>
            </a:r>
          </a:p>
          <a:p>
            <a:r>
              <a:rPr lang="en-IN" sz="2400" b="0" i="0" u="none" strike="noStrike" dirty="0">
                <a:solidFill>
                  <a:srgbClr val="000000"/>
                </a:solidFill>
                <a:effectLst/>
                <a:latin typeface="Dotum" panose="020B0600000101010101" pitchFamily="34" charset="-127"/>
                <a:ea typeface="Dotum" panose="020B0600000101010101" pitchFamily="34" charset="-127"/>
                <a:cs typeface="Calibri" panose="020F0502020204030204" pitchFamily="34" charset="0"/>
              </a:rPr>
              <a:t>• Recommendations for a successful IPO. </a:t>
            </a:r>
          </a:p>
          <a:p>
            <a:r>
              <a:rPr lang="en-IN" sz="2400" b="0" i="0" u="none" strike="noStrike" dirty="0">
                <a:solidFill>
                  <a:srgbClr val="000000"/>
                </a:solidFill>
                <a:effectLst/>
                <a:latin typeface="Dotum" panose="020B0600000101010101" pitchFamily="34" charset="-127"/>
                <a:ea typeface="Dotum" panose="020B0600000101010101" pitchFamily="34" charset="-127"/>
                <a:cs typeface="Calibri" panose="020F0502020204030204" pitchFamily="34" charset="0"/>
              </a:rPr>
              <a:t>• Analysis to find Social Buzz's top 5 most popular content categories.</a:t>
            </a:r>
            <a:br>
              <a:rPr lang="en-IN" sz="2400" dirty="0"/>
            </a:br>
            <a:endParaRPr lang="en-IN" sz="2400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8195696"/>
            <a:ext cx="3545508" cy="3370302"/>
            <a:chOff x="0" y="0"/>
            <a:chExt cx="4727344" cy="4493736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sp>
        <p:nvSpPr>
          <p:cNvPr id="6" name="AutoShape 6"/>
          <p:cNvSpPr/>
          <p:nvPr/>
        </p:nvSpPr>
        <p:spPr>
          <a:xfrm>
            <a:off x="0" y="0"/>
            <a:ext cx="9964482" cy="10287000"/>
          </a:xfrm>
          <a:prstGeom prst="rect">
            <a:avLst/>
          </a:prstGeom>
          <a:solidFill>
            <a:srgbClr val="A100FF"/>
          </a:solidFill>
          <a:ln>
            <a:solidFill>
              <a:srgbClr val="A100FF"/>
            </a:solidFill>
          </a:ln>
        </p:spPr>
        <p:txBody>
          <a:bodyPr/>
          <a:lstStyle/>
          <a:p>
            <a:endParaRPr lang="en-AU" dirty="0"/>
          </a:p>
        </p:txBody>
      </p:sp>
      <p:grpSp>
        <p:nvGrpSpPr>
          <p:cNvPr id="7" name="Group 7"/>
          <p:cNvGrpSpPr/>
          <p:nvPr/>
        </p:nvGrpSpPr>
        <p:grpSpPr>
          <a:xfrm>
            <a:off x="-146279" y="406153"/>
            <a:ext cx="2253799" cy="9474693"/>
            <a:chOff x="0" y="0"/>
            <a:chExt cx="3005065" cy="12632924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1298688" y="1464558"/>
            <a:ext cx="3438614" cy="3297100"/>
            <a:chOff x="0" y="154662"/>
            <a:chExt cx="4584818" cy="4396135"/>
          </a:xfrm>
        </p:grpSpPr>
        <p:grpSp>
          <p:nvGrpSpPr>
            <p:cNvPr id="13" name="Group 13"/>
            <p:cNvGrpSpPr>
              <a:grpSpLocks noChangeAspect="1"/>
            </p:cNvGrpSpPr>
            <p:nvPr/>
          </p:nvGrpSpPr>
          <p:grpSpPr>
            <a:xfrm>
              <a:off x="0" y="656398"/>
              <a:ext cx="3894399" cy="3894399"/>
              <a:chOff x="0" y="0"/>
              <a:chExt cx="6350000" cy="6350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963488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b="321"/>
            <a:stretch>
              <a:fillRect/>
            </a:stretch>
          </p:blipFill>
          <p:spPr>
            <a:xfrm rot="16484543">
              <a:off x="686267" y="150511"/>
              <a:ext cx="3894400" cy="3902702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15986267" y="-1061348"/>
            <a:ext cx="3545508" cy="3370302"/>
            <a:chOff x="0" y="0"/>
            <a:chExt cx="4727344" cy="4493736"/>
          </a:xfrm>
        </p:grpSpPr>
        <p:grpSp>
          <p:nvGrpSpPr>
            <p:cNvPr id="17" name="Group 17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9"/>
          <a:srcRect l="24693" r="24693"/>
          <a:stretch>
            <a:fillRect/>
          </a:stretch>
        </p:blipFill>
        <p:spPr>
          <a:xfrm>
            <a:off x="11007484" y="1028700"/>
            <a:ext cx="6251816" cy="82296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3069738" y="2308953"/>
            <a:ext cx="578686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Problem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16D5E25-38DF-1645-A619-2F55E7326C54}"/>
              </a:ext>
            </a:extLst>
          </p:cNvPr>
          <p:cNvSpPr txBox="1"/>
          <p:nvPr/>
        </p:nvSpPr>
        <p:spPr>
          <a:xfrm>
            <a:off x="2996599" y="5109035"/>
            <a:ext cx="6074262" cy="4678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solidFill>
                  <a:schemeClr val="bg1"/>
                </a:solidFill>
                <a:effectLst/>
                <a:latin typeface="Dotum" panose="020B0600000101010101" pitchFamily="34" charset="-127"/>
                <a:ea typeface="Dotum" panose="020B0600000101010101" pitchFamily="34" charset="-127"/>
              </a:rPr>
              <a:t>Over 100000 posts per day.</a:t>
            </a:r>
          </a:p>
          <a:p>
            <a:endParaRPr lang="en-IN" sz="3200" dirty="0">
              <a:solidFill>
                <a:schemeClr val="bg1"/>
              </a:solidFill>
              <a:effectLst/>
              <a:latin typeface="Dotum" panose="020B0600000101010101" pitchFamily="34" charset="-127"/>
              <a:ea typeface="Dotum" panose="020B0600000101010101" pitchFamily="34" charset="-127"/>
            </a:endParaRPr>
          </a:p>
          <a:p>
            <a:r>
              <a:rPr lang="en-IN" sz="3200" dirty="0">
                <a:solidFill>
                  <a:schemeClr val="bg1"/>
                </a:solidFill>
                <a:effectLst/>
                <a:latin typeface="Dotum" panose="020B0600000101010101" pitchFamily="34" charset="-127"/>
                <a:ea typeface="Dotum" panose="020B0600000101010101" pitchFamily="34" charset="-127"/>
              </a:rPr>
              <a:t>36,500,000 pieces of content per year!</a:t>
            </a:r>
          </a:p>
          <a:p>
            <a:endParaRPr lang="en-IN" sz="3200" dirty="0">
              <a:solidFill>
                <a:schemeClr val="bg1"/>
              </a:solidFill>
              <a:effectLst/>
              <a:latin typeface="Dotum" panose="020B0600000101010101" pitchFamily="34" charset="-127"/>
              <a:ea typeface="Dotum" panose="020B0600000101010101" pitchFamily="34" charset="-127"/>
            </a:endParaRPr>
          </a:p>
          <a:p>
            <a:r>
              <a:rPr lang="en-IN" sz="2400" dirty="0">
                <a:solidFill>
                  <a:schemeClr val="bg1"/>
                </a:solidFill>
                <a:effectLst/>
                <a:latin typeface="Dotum" panose="020B0600000101010101" pitchFamily="34" charset="-127"/>
                <a:ea typeface="Dotum" panose="020B0600000101010101" pitchFamily="34" charset="-127"/>
              </a:rPr>
              <a:t>But how to capitalize on it when there is so much?</a:t>
            </a:r>
          </a:p>
          <a:p>
            <a:endParaRPr lang="en-IN" sz="2400" dirty="0">
              <a:solidFill>
                <a:schemeClr val="bg1"/>
              </a:solidFill>
              <a:effectLst/>
              <a:latin typeface="Dotum" panose="020B0600000101010101" pitchFamily="34" charset="-127"/>
              <a:ea typeface="Dotum" panose="020B0600000101010101" pitchFamily="34" charset="-127"/>
            </a:endParaRPr>
          </a:p>
          <a:p>
            <a:r>
              <a:rPr lang="en-IN" sz="2400" dirty="0">
                <a:effectLst/>
                <a:latin typeface="Dotum" panose="020B0600000101010101" pitchFamily="34" charset="-127"/>
                <a:ea typeface="Dotum" panose="020B0600000101010101" pitchFamily="34" charset="-127"/>
              </a:rPr>
              <a:t>Analysis to find Social Buzz's top 5 most popular categories of content</a:t>
            </a:r>
          </a:p>
          <a:p>
            <a:endParaRPr lang="en-US" dirty="0">
              <a:latin typeface="Dotum" panose="020B0600000101010101" pitchFamily="34" charset="-127"/>
              <a:ea typeface="Dotum" panose="020B0600000101010101" pitchFamily="34" charset="-127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06723" y="406153"/>
            <a:ext cx="9939843" cy="9474693"/>
            <a:chOff x="0" y="0"/>
            <a:chExt cx="13253124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0"/>
              <a:ext cx="3005065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0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9838214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0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3279405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6558809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9838214"/>
              <a:ext cx="3005065" cy="2794710"/>
            </a:xfrm>
            <a:prstGeom prst="rect">
              <a:avLst/>
            </a:prstGeom>
          </p:spPr>
        </p:pic>
      </p:grpSp>
      <p:sp>
        <p:nvSpPr>
          <p:cNvPr id="15" name="AutoShape 15"/>
          <p:cNvSpPr/>
          <p:nvPr/>
        </p:nvSpPr>
        <p:spPr>
          <a:xfrm>
            <a:off x="2110745" y="1825527"/>
            <a:ext cx="6750815" cy="6635945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11825797" y="1270731"/>
            <a:ext cx="2085137" cy="2085137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</p:sp>
      </p:grp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11825797" y="4221947"/>
            <a:ext cx="2085137" cy="2085137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3" name="Group 23"/>
          <p:cNvGrpSpPr>
            <a:grpSpLocks noChangeAspect="1"/>
          </p:cNvGrpSpPr>
          <p:nvPr/>
        </p:nvGrpSpPr>
        <p:grpSpPr>
          <a:xfrm>
            <a:off x="11411515" y="4002073"/>
            <a:ext cx="2187334" cy="2123082"/>
            <a:chOff x="-23042" y="66269"/>
            <a:chExt cx="6542158" cy="6349987"/>
          </a:xfrm>
        </p:grpSpPr>
        <p:sp>
          <p:nvSpPr>
            <p:cNvPr id="24" name="Freeform 24"/>
            <p:cNvSpPr/>
            <p:nvPr/>
          </p:nvSpPr>
          <p:spPr>
            <a:xfrm>
              <a:off x="-23042" y="119185"/>
              <a:ext cx="6542158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5"/>
              <a:stretch>
                <a:fillRect l="-162891" t="-16684" r="-160683" b="-166629"/>
              </a:stretch>
            </a:blipFill>
            <a:ln>
              <a:solidFill>
                <a:srgbClr val="00BAFF"/>
              </a:solidFill>
            </a:ln>
          </p:spPr>
        </p:sp>
        <p:sp>
          <p:nvSpPr>
            <p:cNvPr id="25" name="Freeform 25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grpSp>
        <p:nvGrpSpPr>
          <p:cNvPr id="26" name="Group 26"/>
          <p:cNvGrpSpPr>
            <a:grpSpLocks noChangeAspect="1"/>
          </p:cNvGrpSpPr>
          <p:nvPr/>
        </p:nvGrpSpPr>
        <p:grpSpPr>
          <a:xfrm>
            <a:off x="11825797" y="7173163"/>
            <a:ext cx="2085137" cy="2085137"/>
            <a:chOff x="0" y="0"/>
            <a:chExt cx="6350000" cy="63500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sp>
        <p:nvSpPr>
          <p:cNvPr id="31" name="TextBox 31"/>
          <p:cNvSpPr txBox="1"/>
          <p:nvPr/>
        </p:nvSpPr>
        <p:spPr>
          <a:xfrm>
            <a:off x="2670508" y="3331799"/>
            <a:ext cx="5612273" cy="3693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The Analytics team</a:t>
            </a:r>
          </a:p>
        </p:txBody>
      </p:sp>
      <p:grpSp>
        <p:nvGrpSpPr>
          <p:cNvPr id="32" name="Group 28">
            <a:extLst>
              <a:ext uri="{FF2B5EF4-FFF2-40B4-BE49-F238E27FC236}">
                <a16:creationId xmlns:a16="http://schemas.microsoft.com/office/drawing/2014/main" id="{31BC9A1B-4B9A-984F-BB77-B23C19CD9B26}"/>
              </a:ext>
            </a:extLst>
          </p:cNvPr>
          <p:cNvGrpSpPr>
            <a:grpSpLocks noChangeAspect="1"/>
          </p:cNvGrpSpPr>
          <p:nvPr/>
        </p:nvGrpSpPr>
        <p:grpSpPr>
          <a:xfrm>
            <a:off x="11392685" y="1088802"/>
            <a:ext cx="2174041" cy="2165548"/>
            <a:chOff x="0" y="0"/>
            <a:chExt cx="6502400" cy="6477000"/>
          </a:xfrm>
        </p:grpSpPr>
        <p:sp>
          <p:nvSpPr>
            <p:cNvPr id="33" name="Freeform 29">
              <a:extLst>
                <a:ext uri="{FF2B5EF4-FFF2-40B4-BE49-F238E27FC236}">
                  <a16:creationId xmlns:a16="http://schemas.microsoft.com/office/drawing/2014/main" id="{ED9D5862-B746-1D4F-B8F6-4E3AB396BA74}"/>
                </a:ext>
              </a:extLst>
            </p:cNvPr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6"/>
              <a:stretch>
                <a:fillRect l="-164266" t="1917" r="-22903" b="-93994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34" name="Freeform 30">
              <a:extLst>
                <a:ext uri="{FF2B5EF4-FFF2-40B4-BE49-F238E27FC236}">
                  <a16:creationId xmlns:a16="http://schemas.microsoft.com/office/drawing/2014/main" id="{1168CC84-2F26-8540-BD30-E13421A4BC3B}"/>
                </a:ext>
              </a:extLst>
            </p:cNvPr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11383185" y="7010493"/>
            <a:ext cx="2174041" cy="2165548"/>
            <a:chOff x="0" y="0"/>
            <a:chExt cx="6502400" cy="6477000"/>
          </a:xfrm>
        </p:grpSpPr>
        <p:sp>
          <p:nvSpPr>
            <p:cNvPr id="19" name="Freeform 1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7"/>
              <a:stretch>
                <a:fillRect l="-136837" t="-28774" r="-84967" b="-86469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385926DE-093E-F34D-A8F6-F286EA0673A6}"/>
              </a:ext>
            </a:extLst>
          </p:cNvPr>
          <p:cNvSpPr txBox="1"/>
          <p:nvPr/>
        </p:nvSpPr>
        <p:spPr>
          <a:xfrm>
            <a:off x="14227526" y="1810480"/>
            <a:ext cx="3276913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i="0" u="none" strike="noStrike" dirty="0">
                <a:solidFill>
                  <a:srgbClr val="000000"/>
                </a:solidFill>
                <a:effectLst/>
                <a:latin typeface="Dotum" panose="020B0600000101010101" pitchFamily="34" charset="-127"/>
                <a:ea typeface="Dotum" panose="020B0600000101010101" pitchFamily="34" charset="-127"/>
              </a:rPr>
              <a:t>Andrew Fleming </a:t>
            </a:r>
          </a:p>
          <a:p>
            <a:r>
              <a:rPr lang="en-IN" sz="2400" b="0" i="0" u="none" strike="noStrike" dirty="0">
                <a:effectLst/>
                <a:latin typeface="Dotum" panose="020B0600000101010101" pitchFamily="34" charset="-127"/>
                <a:ea typeface="Dotum" panose="020B0600000101010101" pitchFamily="34" charset="-127"/>
              </a:rPr>
              <a:t>Chief Technical </a:t>
            </a:r>
          </a:p>
          <a:p>
            <a:r>
              <a:rPr lang="en-IN" sz="2400" b="0" i="0" u="none" strike="noStrike" dirty="0">
                <a:effectLst/>
                <a:latin typeface="Dotum" panose="020B0600000101010101" pitchFamily="34" charset="-127"/>
                <a:ea typeface="Dotum" panose="020B0600000101010101" pitchFamily="34" charset="-127"/>
              </a:rPr>
              <a:t>Architect</a:t>
            </a:r>
            <a:endParaRPr lang="en-US" sz="2400" dirty="0">
              <a:latin typeface="Dotum" panose="020B0600000101010101" pitchFamily="34" charset="-127"/>
              <a:ea typeface="Dotum" panose="020B060000010101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918035D-39D3-0C47-83C4-01BCB5800109}"/>
              </a:ext>
            </a:extLst>
          </p:cNvPr>
          <p:cNvSpPr txBox="1"/>
          <p:nvPr/>
        </p:nvSpPr>
        <p:spPr>
          <a:xfrm>
            <a:off x="14208725" y="4520648"/>
            <a:ext cx="3042821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b="1" i="0" u="none" strike="noStrike" dirty="0">
                <a:solidFill>
                  <a:srgbClr val="000000"/>
                </a:solidFill>
                <a:effectLst/>
                <a:latin typeface="Dotum" panose="020B0600000101010101" pitchFamily="34" charset="-127"/>
                <a:ea typeface="Dotum" panose="020B0600000101010101" pitchFamily="34" charset="-127"/>
              </a:rPr>
              <a:t>Marcus </a:t>
            </a:r>
            <a:r>
              <a:rPr lang="en-IN" sz="2800" b="1" i="0" u="none" strike="noStrike" dirty="0" err="1">
                <a:solidFill>
                  <a:srgbClr val="000000"/>
                </a:solidFill>
                <a:effectLst/>
                <a:latin typeface="Dotum" panose="020B0600000101010101" pitchFamily="34" charset="-127"/>
                <a:ea typeface="Dotum" panose="020B0600000101010101" pitchFamily="34" charset="-127"/>
              </a:rPr>
              <a:t>Rompton</a:t>
            </a:r>
            <a:endParaRPr lang="en-IN" sz="2800" b="1" dirty="0">
              <a:solidFill>
                <a:srgbClr val="000000"/>
              </a:solidFill>
              <a:latin typeface="Dotum" panose="020B0600000101010101" pitchFamily="34" charset="-127"/>
              <a:ea typeface="Dotum" panose="020B0600000101010101" pitchFamily="34" charset="-127"/>
            </a:endParaRPr>
          </a:p>
          <a:p>
            <a:r>
              <a:rPr lang="en-IN" sz="2400" b="0" i="0" u="none" strike="noStrike" dirty="0">
                <a:effectLst/>
                <a:latin typeface="Dotum" panose="020B0600000101010101" pitchFamily="34" charset="-127"/>
                <a:ea typeface="Dotum" panose="020B0600000101010101" pitchFamily="34" charset="-127"/>
              </a:rPr>
              <a:t>Senior Principle</a:t>
            </a:r>
            <a:endParaRPr lang="en-US" sz="2400" dirty="0">
              <a:latin typeface="Dotum" panose="020B0600000101010101" pitchFamily="34" charset="-127"/>
              <a:ea typeface="Dotum" panose="020B0600000101010101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8DE3D4F-7714-A042-89A1-39682554CA9A}"/>
              </a:ext>
            </a:extLst>
          </p:cNvPr>
          <p:cNvSpPr txBox="1"/>
          <p:nvPr/>
        </p:nvSpPr>
        <p:spPr>
          <a:xfrm>
            <a:off x="14227526" y="7461648"/>
            <a:ext cx="2390673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Dotum" panose="020B0600000101010101" pitchFamily="34" charset="-127"/>
                <a:ea typeface="Dotum" panose="020B0600000101010101" pitchFamily="34" charset="-127"/>
              </a:rPr>
              <a:t>Srishti Singh</a:t>
            </a:r>
          </a:p>
          <a:p>
            <a:r>
              <a:rPr lang="en-US" sz="2400" dirty="0">
                <a:latin typeface="Dotum" panose="020B0600000101010101" pitchFamily="34" charset="-127"/>
                <a:ea typeface="Dotum" panose="020B0600000101010101" pitchFamily="34" charset="-127"/>
              </a:rPr>
              <a:t>Data Analyst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45296" y="406153"/>
            <a:ext cx="10042534" cy="9474693"/>
            <a:chOff x="0" y="0"/>
            <a:chExt cx="13390046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r="10232"/>
            <a:stretch>
              <a:fillRect/>
            </a:stretch>
          </p:blipFill>
          <p:spPr>
            <a:xfrm>
              <a:off x="6923321" y="6558809"/>
              <a:ext cx="2697587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903391" y="1027892"/>
            <a:ext cx="1854962" cy="1781248"/>
            <a:chOff x="0" y="0"/>
            <a:chExt cx="2473282" cy="2374997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3758754" y="2639980"/>
            <a:ext cx="1854962" cy="1781248"/>
            <a:chOff x="0" y="0"/>
            <a:chExt cx="2473282" cy="2374997"/>
          </a:xfrm>
        </p:grpSpPr>
        <p:grpSp>
          <p:nvGrpSpPr>
            <p:cNvPr id="18" name="Group 18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1" name="Group 21"/>
          <p:cNvGrpSpPr/>
          <p:nvPr/>
        </p:nvGrpSpPr>
        <p:grpSpPr>
          <a:xfrm>
            <a:off x="5614117" y="4252068"/>
            <a:ext cx="1854962" cy="1781248"/>
            <a:chOff x="0" y="0"/>
            <a:chExt cx="2473282" cy="2374997"/>
          </a:xfrm>
        </p:grpSpPr>
        <p:grpSp>
          <p:nvGrpSpPr>
            <p:cNvPr id="22" name="Group 22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5" name="Group 25"/>
          <p:cNvGrpSpPr/>
          <p:nvPr/>
        </p:nvGrpSpPr>
        <p:grpSpPr>
          <a:xfrm>
            <a:off x="7469480" y="5864156"/>
            <a:ext cx="1854962" cy="1781248"/>
            <a:chOff x="0" y="0"/>
            <a:chExt cx="2473282" cy="2374997"/>
          </a:xfrm>
        </p:grpSpPr>
        <p:grpSp>
          <p:nvGrpSpPr>
            <p:cNvPr id="26" name="Group 26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9" name="Group 29"/>
          <p:cNvGrpSpPr/>
          <p:nvPr/>
        </p:nvGrpSpPr>
        <p:grpSpPr>
          <a:xfrm>
            <a:off x="9324843" y="7476244"/>
            <a:ext cx="1854962" cy="1781248"/>
            <a:chOff x="0" y="0"/>
            <a:chExt cx="2473282" cy="2374997"/>
          </a:xfrm>
        </p:grpSpPr>
        <p:grpSp>
          <p:nvGrpSpPr>
            <p:cNvPr id="30" name="Group 30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32" name="Picture 3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sp>
        <p:nvSpPr>
          <p:cNvPr id="33" name="TextBox 33"/>
          <p:cNvSpPr txBox="1"/>
          <p:nvPr/>
        </p:nvSpPr>
        <p:spPr>
          <a:xfrm>
            <a:off x="10667818" y="1028700"/>
            <a:ext cx="6642545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Process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2630944" y="1372359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1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4534646" y="2984043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2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0108223" y="7828620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>
                <a:solidFill>
                  <a:srgbClr val="FFFFFF"/>
                </a:solidFill>
                <a:latin typeface="Clear Sans Regular Bold"/>
              </a:rPr>
              <a:t>5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8193880" y="6204766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4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6396750" y="4605252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3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452BD12-32EE-F245-BAEF-35A3D4F870EE}"/>
              </a:ext>
            </a:extLst>
          </p:cNvPr>
          <p:cNvSpPr txBox="1"/>
          <p:nvPr/>
        </p:nvSpPr>
        <p:spPr>
          <a:xfrm>
            <a:off x="3843309" y="1424416"/>
            <a:ext cx="7467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Data Understanding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55F076D-64C3-2C49-8B19-78A7CED79DF6}"/>
              </a:ext>
            </a:extLst>
          </p:cNvPr>
          <p:cNvSpPr txBox="1"/>
          <p:nvPr/>
        </p:nvSpPr>
        <p:spPr>
          <a:xfrm>
            <a:off x="5764133" y="3124760"/>
            <a:ext cx="69808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Data Cleaning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CA6F6C7-BC9B-454E-970B-B90C2FB6C89C}"/>
              </a:ext>
            </a:extLst>
          </p:cNvPr>
          <p:cNvSpPr txBox="1"/>
          <p:nvPr/>
        </p:nvSpPr>
        <p:spPr>
          <a:xfrm>
            <a:off x="7577109" y="4736470"/>
            <a:ext cx="52779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Data Modelling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8D44272-EE17-274A-B44E-D578D4D5D989}"/>
              </a:ext>
            </a:extLst>
          </p:cNvPr>
          <p:cNvSpPr txBox="1"/>
          <p:nvPr/>
        </p:nvSpPr>
        <p:spPr>
          <a:xfrm>
            <a:off x="9537011" y="6111666"/>
            <a:ext cx="510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Data Analysis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822617B-7A13-DA4A-BD84-CECBADCE67AD}"/>
              </a:ext>
            </a:extLst>
          </p:cNvPr>
          <p:cNvSpPr txBox="1"/>
          <p:nvPr/>
        </p:nvSpPr>
        <p:spPr>
          <a:xfrm>
            <a:off x="11337709" y="7828620"/>
            <a:ext cx="59726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Uncover Insights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2127159" y="6480806"/>
            <a:ext cx="2972219" cy="881758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860915"/>
            <a:ext cx="46361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Insights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517112" y="7810500"/>
            <a:ext cx="17253775" cy="2017079"/>
            <a:chOff x="0" y="0"/>
            <a:chExt cx="23005033" cy="2689439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7272183" y="6480309"/>
            <a:ext cx="2972219" cy="881758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2670342" y="6480309"/>
            <a:ext cx="2972219" cy="88175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0D00DD6-E246-BC41-BB10-51811F2FD1B0}"/>
              </a:ext>
            </a:extLst>
          </p:cNvPr>
          <p:cNvSpPr txBox="1"/>
          <p:nvPr/>
        </p:nvSpPr>
        <p:spPr>
          <a:xfrm>
            <a:off x="2660615" y="3538432"/>
            <a:ext cx="1905000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rgbClr val="7030A0"/>
                </a:solidFill>
              </a:rPr>
              <a:t>16</a:t>
            </a:r>
          </a:p>
          <a:p>
            <a:pPr algn="ctr"/>
            <a:endParaRPr lang="en-US" dirty="0"/>
          </a:p>
          <a:p>
            <a:pPr algn="ctr"/>
            <a:r>
              <a:rPr lang="en-US" sz="2400" dirty="0"/>
              <a:t>UNIQUE</a:t>
            </a:r>
          </a:p>
          <a:p>
            <a:pPr algn="ctr"/>
            <a:r>
              <a:rPr lang="en-US" sz="2400" dirty="0"/>
              <a:t>CATEGORIES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14831A6-E3F2-3449-B1CF-223D2EF2A199}"/>
              </a:ext>
            </a:extLst>
          </p:cNvPr>
          <p:cNvSpPr txBox="1"/>
          <p:nvPr/>
        </p:nvSpPr>
        <p:spPr>
          <a:xfrm>
            <a:off x="7521415" y="3509115"/>
            <a:ext cx="2473754" cy="24622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800" dirty="0">
                <a:solidFill>
                  <a:srgbClr val="7030A0"/>
                </a:solidFill>
              </a:rPr>
              <a:t>1897</a:t>
            </a:r>
          </a:p>
          <a:p>
            <a:pPr algn="ctr"/>
            <a:endParaRPr lang="en-US" dirty="0"/>
          </a:p>
          <a:p>
            <a:pPr algn="ctr"/>
            <a:r>
              <a:rPr lang="en-US" sz="2400" dirty="0"/>
              <a:t>REACTIONS TO </a:t>
            </a:r>
          </a:p>
          <a:p>
            <a:pPr algn="ctr"/>
            <a:r>
              <a:rPr lang="en-US" sz="2400" dirty="0"/>
              <a:t>“ANIMAL” POSTS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ADF1E7B-E8F2-314A-8D08-D2E2A930ADC6}"/>
              </a:ext>
            </a:extLst>
          </p:cNvPr>
          <p:cNvSpPr txBox="1"/>
          <p:nvPr/>
        </p:nvSpPr>
        <p:spPr>
          <a:xfrm>
            <a:off x="11971078" y="3509115"/>
            <a:ext cx="4402424" cy="24622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dirty="0">
                <a:solidFill>
                  <a:srgbClr val="7030A0"/>
                </a:solidFill>
              </a:rPr>
              <a:t>JANUARY</a:t>
            </a:r>
          </a:p>
          <a:p>
            <a:endParaRPr lang="en-US" dirty="0"/>
          </a:p>
          <a:p>
            <a:pPr algn="ctr"/>
            <a:r>
              <a:rPr lang="en-US" sz="2400" dirty="0"/>
              <a:t>MONTH WITH </a:t>
            </a:r>
          </a:p>
          <a:p>
            <a:pPr algn="ctr"/>
            <a:r>
              <a:rPr lang="en-US" sz="2400" dirty="0"/>
              <a:t>MOST POSTS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1" y="-710238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0EE38FED-68A7-3941-A9F4-D6639BBE869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01" y="2023500"/>
            <a:ext cx="10951442" cy="647280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5344189F-1FFC-D642-922C-86E7272109CB}"/>
              </a:ext>
            </a:extLst>
          </p:cNvPr>
          <p:cNvSpPr txBox="1"/>
          <p:nvPr/>
        </p:nvSpPr>
        <p:spPr>
          <a:xfrm rot="16200000">
            <a:off x="2299322" y="4549656"/>
            <a:ext cx="3124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category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8AD8B1F-21D0-DA46-A4BF-F82645CE1D54}"/>
              </a:ext>
            </a:extLst>
          </p:cNvPr>
          <p:cNvSpPr txBox="1"/>
          <p:nvPr/>
        </p:nvSpPr>
        <p:spPr>
          <a:xfrm>
            <a:off x="8369526" y="8510755"/>
            <a:ext cx="28991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Popularity Score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4D90B25-386A-4342-ADA3-1B2A281DBEF5}"/>
              </a:ext>
            </a:extLst>
          </p:cNvPr>
          <p:cNvSpPr txBox="1"/>
          <p:nvPr/>
        </p:nvSpPr>
        <p:spPr>
          <a:xfrm>
            <a:off x="4854249" y="1345364"/>
            <a:ext cx="9979351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dirty="0">
                <a:latin typeface="Dotum" panose="020B0600000101010101" pitchFamily="34" charset="-127"/>
                <a:ea typeface="Dotum" panose="020B0600000101010101" pitchFamily="34" charset="-127"/>
              </a:rPr>
              <a:t>T</a:t>
            </a:r>
            <a:r>
              <a:rPr lang="en-IN" sz="2800" dirty="0">
                <a:effectLst/>
                <a:latin typeface="Dotum" panose="020B0600000101010101" pitchFamily="34" charset="-127"/>
                <a:ea typeface="Dotum" panose="020B0600000101010101" pitchFamily="34" charset="-127"/>
              </a:rPr>
              <a:t>op 5 categories with the largest aggregate popularity </a:t>
            </a:r>
            <a:endParaRPr lang="en-IN" sz="2800" dirty="0">
              <a:latin typeface="Dotum" panose="020B0600000101010101" pitchFamily="34" charset="-127"/>
              <a:ea typeface="Dotum" panose="020B0600000101010101" pitchFamily="34" charset="-127"/>
            </a:endParaRPr>
          </a:p>
          <a:p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2" y="-1235382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BB82C8C5-D180-CD47-8D7F-564E5C76A3E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9570" y="1763559"/>
            <a:ext cx="12051134" cy="7502549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86291580-5B41-D84A-AE6C-66B3D9435F5B}"/>
              </a:ext>
            </a:extLst>
          </p:cNvPr>
          <p:cNvSpPr txBox="1"/>
          <p:nvPr/>
        </p:nvSpPr>
        <p:spPr>
          <a:xfrm>
            <a:off x="4164623" y="1328845"/>
            <a:ext cx="114810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Dotum" panose="020B0600000101010101" pitchFamily="34" charset="-127"/>
                <a:ea typeface="Dotum" panose="020B0600000101010101" pitchFamily="34" charset="-127"/>
              </a:rPr>
              <a:t>Percentage of popularity share from the top five categories</a:t>
            </a:r>
          </a:p>
        </p:txBody>
      </p:sp>
    </p:spTree>
    <p:extLst>
      <p:ext uri="{BB962C8B-B14F-4D97-AF65-F5344CB8AC3E}">
        <p14:creationId xmlns:p14="http://schemas.microsoft.com/office/powerpoint/2010/main" val="24538516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1239</TotalTime>
  <Words>333</Words>
  <Application>Microsoft Macintosh PowerPoint</Application>
  <PresentationFormat>Custom</PresentationFormat>
  <Paragraphs>99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Clear Sans Regular Bold</vt:lpstr>
      <vt:lpstr>Graphik Regular</vt:lpstr>
      <vt:lpstr>Calibri</vt:lpstr>
      <vt:lpstr>Dotum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Template</dc:title>
  <dc:creator>Kevin Dang</dc:creator>
  <cp:lastModifiedBy>srishtis1609@gmail.com</cp:lastModifiedBy>
  <cp:revision>15</cp:revision>
  <dcterms:created xsi:type="dcterms:W3CDTF">2006-08-16T00:00:00Z</dcterms:created>
  <dcterms:modified xsi:type="dcterms:W3CDTF">2024-07-10T06:24:49Z</dcterms:modified>
  <dc:identifier>DAEhDyfaYKE</dc:identifier>
</cp:coreProperties>
</file>